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7" r:id="rId3"/>
    <p:sldId id="271" r:id="rId4"/>
    <p:sldId id="272" r:id="rId5"/>
    <p:sldId id="273" r:id="rId6"/>
    <p:sldId id="275" r:id="rId7"/>
    <p:sldId id="277" r:id="rId8"/>
    <p:sldId id="278" r:id="rId9"/>
    <p:sldId id="288" r:id="rId10"/>
    <p:sldId id="289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6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73720-E732-4494-8EBB-5BCFE418BBC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5292C-6013-4EB8-A2BB-A6CF2BB79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9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190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29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80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90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925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824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018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069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84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4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1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460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16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3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59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49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83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90849-CB80-8829-36EA-DFDAEF561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13AFAB-BFFA-3DC4-7047-169619705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1AA62-B1F5-C2FA-CBDC-8A39590D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D0EF6-EB11-7615-1508-865AC105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AC45F-A50C-0283-8645-04D236FF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6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4EED1-8834-F3FB-1043-380B55AD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5D3F8B-60D4-5089-F525-74F51D83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74C0F-B0D2-2F20-52EE-E8F66239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46FAB-1066-9067-C6FD-99B45E42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DA87B-51DF-7EEC-2981-CB80A278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3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E15176-19C3-1AC3-C99F-516044D8E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0928DA-033D-F140-6F78-3D15C2CFC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C6D12-58E6-4797-BE72-424D693E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D178E-6B5C-F1E5-6284-65CB8EB9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9D1FF-0223-2E01-D725-6A49F85E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 flipH="1">
            <a:off x="-165100" y="26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-38100" y="39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88900" y="51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215900" y="64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342900" y="77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469900" y="89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>
            <a:off x="596900" y="102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723900" y="115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850900" y="128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977900" y="140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>
            <a:off x="1104900" y="153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>
            <a:off x="1231900" y="166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>
            <a:off x="1358900" y="178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>
            <a:off x="1485900" y="191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>
            <a:off x="1612900" y="204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>
            <a:off x="1739900" y="216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>
            <a:off x="1866900" y="229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>
            <a:off x="1993900" y="242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>
            <a:off x="2120900" y="255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2247900" y="267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2374900" y="280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2501900" y="293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2628900" y="305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2755900" y="318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 flipH="1">
            <a:off x="2882900" y="331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3009900" y="343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3136900" y="356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3263900" y="369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flipH="1">
            <a:off x="3390900" y="382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3517900" y="394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3644900" y="407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/>
        </p:nvCxnSpPr>
        <p:spPr>
          <a:xfrm flipH="1">
            <a:off x="3771900" y="420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3898900" y="432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4025900" y="445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H="1">
            <a:off x="4152900" y="458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H="1">
            <a:off x="4279900" y="470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H="1">
            <a:off x="4406900" y="483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H="1">
            <a:off x="4533900" y="496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 flipH="1">
            <a:off x="-292100" y="13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 userDrawn="1"/>
        </p:nvSpPr>
        <p:spPr>
          <a:xfrm>
            <a:off x="425602" y="652450"/>
            <a:ext cx="11340795" cy="4876549"/>
          </a:xfrm>
          <a:prstGeom prst="roundRect">
            <a:avLst/>
          </a:prstGeom>
          <a:solidFill>
            <a:srgbClr val="E9E9E9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pct70">
            <a:fgClr>
              <a:schemeClr val="accent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3540000" flipH="1">
            <a:off x="7560310" y="2720975"/>
            <a:ext cx="7341870" cy="6329045"/>
            <a:chOff x="3241126" y="967902"/>
            <a:chExt cx="5709747" cy="4922196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 rot="11303420" flipH="1" flipV="1">
              <a:off x="7632705" y="984239"/>
              <a:ext cx="474623" cy="321790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005084" y="4219095"/>
              <a:ext cx="2864445" cy="165378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728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 flipH="1">
            <a:off x="-165100" y="26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-38100" y="39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88900" y="51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215900" y="64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342900" y="77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469900" y="89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>
            <a:off x="596900" y="102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723900" y="115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850900" y="128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977900" y="140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>
            <a:off x="1104900" y="153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>
            <a:off x="1231900" y="166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>
            <a:off x="1358900" y="178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>
            <a:off x="1485900" y="191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>
            <a:off x="1612900" y="204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>
            <a:off x="1739900" y="216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>
            <a:off x="1866900" y="229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>
            <a:off x="1993900" y="242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>
            <a:off x="2120900" y="255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2247900" y="267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2374900" y="280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2501900" y="293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2628900" y="305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2755900" y="318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 flipH="1">
            <a:off x="2882900" y="331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3009900" y="343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3136900" y="356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3263900" y="369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flipH="1">
            <a:off x="3390900" y="3820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3517900" y="394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3644900" y="4074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/>
        </p:nvCxnSpPr>
        <p:spPr>
          <a:xfrm flipH="1">
            <a:off x="3771900" y="4201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3898900" y="4328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4025900" y="4455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H="1">
            <a:off x="4152900" y="4582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H="1">
            <a:off x="4279900" y="4709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H="1">
            <a:off x="4406900" y="4836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H="1">
            <a:off x="4533900" y="4963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 flipH="1">
            <a:off x="-292100" y="137795"/>
            <a:ext cx="2418715" cy="2286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 userDrawn="1"/>
        </p:nvSpPr>
        <p:spPr>
          <a:xfrm>
            <a:off x="425602" y="652450"/>
            <a:ext cx="11340795" cy="4876549"/>
          </a:xfrm>
          <a:prstGeom prst="roundRect">
            <a:avLst/>
          </a:prstGeom>
          <a:solidFill>
            <a:srgbClr val="E9E9E9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pct70">
            <a:fgClr>
              <a:schemeClr val="accent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3540000" flipH="1">
            <a:off x="7560310" y="2720975"/>
            <a:ext cx="7341870" cy="6329045"/>
            <a:chOff x="3241126" y="967902"/>
            <a:chExt cx="5709747" cy="4922196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 rot="11303420" flipH="1" flipV="1">
              <a:off x="7632705" y="984239"/>
              <a:ext cx="474623" cy="321790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005084" y="4219095"/>
              <a:ext cx="2864445" cy="165378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89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693700">
            <a:off x="6432550" y="-2025015"/>
            <a:ext cx="7510780" cy="6475095"/>
            <a:chOff x="3241126" y="967902"/>
            <a:chExt cx="5709748" cy="4922199"/>
          </a:xfrm>
        </p:grpSpPr>
        <p:sp>
          <p:nvSpPr>
            <p:cNvPr id="31" name="圆角矩形 30"/>
            <p:cNvSpPr/>
            <p:nvPr/>
          </p:nvSpPr>
          <p:spPr>
            <a:xfrm>
              <a:off x="3241126" y="967902"/>
              <a:ext cx="5709748" cy="492219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rot="11303420" flipH="1" flipV="1">
              <a:off x="5858688" y="985310"/>
              <a:ext cx="474623" cy="32179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23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2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918468" flipH="1">
            <a:off x="434976" y="1764030"/>
            <a:ext cx="6105524" cy="5263515"/>
            <a:chOff x="3241126" y="967902"/>
            <a:chExt cx="5709747" cy="4922199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2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86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2835027" flipH="1">
            <a:off x="7909561" y="2222500"/>
            <a:ext cx="6126479" cy="5281930"/>
            <a:chOff x="3241126" y="967902"/>
            <a:chExt cx="5709747" cy="4922199"/>
          </a:xfrm>
        </p:grpSpPr>
        <p:sp>
          <p:nvSpPr>
            <p:cNvPr id="8" name="圆角矩形 7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noFill/>
            <a:ln w="57150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E9E9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E9E9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77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 userDrawn="1"/>
        </p:nvGrpSpPr>
        <p:grpSpPr>
          <a:xfrm rot="919184">
            <a:off x="8321907" y="3137281"/>
            <a:ext cx="5144678" cy="5967820"/>
            <a:chOff x="9070882" y="2865798"/>
            <a:chExt cx="6044162" cy="7011222"/>
          </a:xfrm>
        </p:grpSpPr>
        <p:grpSp>
          <p:nvGrpSpPr>
            <p:cNvPr id="37" name="组合 36"/>
            <p:cNvGrpSpPr/>
            <p:nvPr userDrawn="1"/>
          </p:nvGrpSpPr>
          <p:grpSpPr>
            <a:xfrm rot="14089817" flipH="1">
              <a:off x="8587352" y="3349328"/>
              <a:ext cx="7011222" cy="6044162"/>
              <a:chOff x="3241129" y="967902"/>
              <a:chExt cx="5709753" cy="4922199"/>
            </a:xfrm>
            <a:solidFill>
              <a:srgbClr val="E9E9E9"/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  <a:grpFill/>
            </p:grpSpPr>
            <p:sp>
              <p:nvSpPr>
                <p:cNvPr id="49" name="圆角矩形 48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roundRect">
                  <a:avLst/>
                </a:prstGeom>
                <a:grpFill/>
                <a:ln w="57150">
                  <a:solidFill>
                    <a:srgbClr val="E9E9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等腰三角形 46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14089817" flipH="1">
              <a:off x="9139305" y="3647795"/>
              <a:ext cx="6105387" cy="5263271"/>
              <a:chOff x="3241126" y="967902"/>
              <a:chExt cx="5709748" cy="4922199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roundRect">
                <a:avLst/>
              </a:prstGeom>
              <a:solidFill>
                <a:srgbClr val="E9E9E9"/>
              </a:solidFill>
              <a:ln w="57150">
                <a:solidFill>
                  <a:srgbClr val="2E75B6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>
                <a:stCxn id="4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2E75B6">
                    <a:alpha val="43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2E75B6">
                    <a:alpha val="4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626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5754" y="1968500"/>
            <a:ext cx="12207754" cy="4889500"/>
          </a:xfrm>
          <a:prstGeom prst="rect">
            <a:avLst/>
          </a:prstGeom>
          <a:pattFill prst="ltUpDiag">
            <a:fgClr>
              <a:srgbClr val="2E75B6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1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93EC7-A48E-AAA9-D1C9-89B0F634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078FE-A467-5C10-411D-07044D3A7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D0BA1-105D-B0D5-2B12-8264F463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935E1-EE7A-DCB1-98EC-E40A1DAA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CF9AC-8E7B-7F7E-2DC2-966E2F92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6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20443394" flipH="1">
            <a:off x="10269855" y="6281420"/>
            <a:ext cx="1340485" cy="1155700"/>
            <a:chOff x="3241126" y="967902"/>
            <a:chExt cx="5709748" cy="4922199"/>
          </a:xfrm>
        </p:grpSpPr>
        <p:sp>
          <p:nvSpPr>
            <p:cNvPr id="22" name="圆角矩形 2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2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圆角矩形 15"/>
          <p:cNvSpPr/>
          <p:nvPr/>
        </p:nvSpPr>
        <p:spPr>
          <a:xfrm rot="10112288" flipH="1">
            <a:off x="7888605" y="6370320"/>
            <a:ext cx="2623820" cy="2262505"/>
          </a:xfrm>
          <a:prstGeom prst="roundRect">
            <a:avLst/>
          </a:prstGeom>
          <a:solidFill>
            <a:srgbClr val="E9E9E9"/>
          </a:solidFill>
          <a:ln w="57150">
            <a:solidFill>
              <a:srgbClr val="2E75B6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rot="15049008" flipH="1">
            <a:off x="10826115" y="5159375"/>
            <a:ext cx="1055370" cy="909955"/>
            <a:chOff x="3241126" y="967902"/>
            <a:chExt cx="5709748" cy="4922199"/>
          </a:xfrm>
        </p:grpSpPr>
        <p:sp>
          <p:nvSpPr>
            <p:cNvPr id="32" name="圆角矩形 31"/>
            <p:cNvSpPr/>
            <p:nvPr/>
          </p:nvSpPr>
          <p:spPr>
            <a:xfrm>
              <a:off x="3241126" y="967902"/>
              <a:ext cx="5709747" cy="4922196"/>
            </a:xfrm>
            <a:prstGeom prst="roundRect">
              <a:avLst/>
            </a:prstGeom>
            <a:solidFill>
              <a:srgbClr val="E9E9E9"/>
            </a:solidFill>
            <a:ln w="57150">
              <a:solidFill>
                <a:srgbClr val="2E75B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>
              <a:stCxn id="32" idx="0"/>
            </p:cNvCxnSpPr>
            <p:nvPr/>
          </p:nvCxnSpPr>
          <p:spPr>
            <a:xfrm rot="11303420" flipH="1" flipV="1">
              <a:off x="5858688" y="985309"/>
              <a:ext cx="474623" cy="3217900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6093606" y="4240456"/>
              <a:ext cx="2857268" cy="1649645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241127" y="4236312"/>
              <a:ext cx="2864445" cy="1653789"/>
            </a:xfrm>
            <a:prstGeom prst="line">
              <a:avLst/>
            </a:prstGeom>
            <a:ln w="76200">
              <a:solidFill>
                <a:srgbClr val="2E75B6">
                  <a:alpha val="4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0800000" flipH="1">
            <a:off x="3043555" y="889635"/>
            <a:ext cx="6105525" cy="5263515"/>
          </a:xfrm>
          <a:prstGeom prst="roundRect">
            <a:avLst/>
          </a:prstGeom>
          <a:solidFill>
            <a:srgbClr val="E9E9E9"/>
          </a:solidFill>
          <a:ln w="57150">
            <a:solidFill>
              <a:srgbClr val="2E75B6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34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0CC5C3-DAC7-4F26-B96D-378D7E7886EC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86992C-77E6-45F9-9EB6-5AFA48B5EF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9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8243-A9ED-BE3C-BFB5-6917FADE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72CE1C-1325-617A-7B6E-005E34CA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00122-B165-4EE7-6115-821D5781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FD050-5116-1ECF-0FBE-67B073B2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3FE8B-85B3-9F9C-4BD6-0E774AF4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1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87D46-6FCF-41D5-0260-B9CE0C04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43951-9D28-C670-A16D-61D98364E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2E8C6-B494-6784-C595-6C3B35D0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2FA54-79E7-2D6A-7EDB-12634C0C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0494F-93F3-8767-8C31-392AC9B3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642E1C-CFF5-65CA-A6D4-C95C39F0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6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E21BD-9D62-AB7B-C299-1D10F042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EAF4D5-2A24-8092-F33B-C19F91CA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29092-F252-0536-0047-4EC49B4A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F5C9A-F752-63CD-0B94-C50AB0AEC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708588-5596-0A9E-646D-8C2BEAC65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342C3F-6903-D918-9A1E-BBA41EBD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E00FB9-2E1E-F65C-3C85-4B675CDC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0CD028-C550-3465-6AB1-00A175DD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6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70E7-D223-F189-46D8-15B50D87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A690B9-D55A-5815-0681-35A52EB1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BC72F5-2931-114A-5760-9ACBA3DA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5C7E5-F462-07D2-2FB0-C4A3CCE5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20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88D983-76F7-0E2B-27E5-A18081F1A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F06F37-E2AE-102D-5F0B-369BF8C9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F13434-42E1-9160-0CEA-409DF25D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26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99BFF-7EC7-EB14-1693-CA5F3E42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4CAD8-1A22-94A9-6CE8-087F2E73B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7EE0AA-9D68-E435-354F-ACC583073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5A4E7-842D-AD74-262E-82BAE5E2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A50E52-F14C-D91B-C994-6751430F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B7F07B-5443-DFEA-2166-283B810D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7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3DAB2-6ED6-8492-24A3-81463736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28DA10-C448-3159-C7D3-439B64D89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A2A133-F43E-F01C-42D1-5AC0B9074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8C0AF6-DF23-6705-4170-E708FC09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8C48F-DBBB-8616-33D5-6A71684E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9B0A9E-BA55-62CC-9D5D-456E9155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E5F86C-85CA-610A-914B-4831C306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92363F-47B0-B37A-1B8A-0F2FAC241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8CF37-0A69-E8E9-3A25-7016FCDE4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06C04-43F3-4721-97F4-FC1ED9841E43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E3377B-0964-FF67-1000-A53BBBABA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49D2E1-1F47-9387-0E12-9B5A09A1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2C73-AAF3-4540-B665-6F773E948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3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91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84313" y="2390167"/>
            <a:ext cx="11489635" cy="110178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01739" y="2642688"/>
            <a:ext cx="9381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2023</a:t>
            </a:r>
            <a:r>
              <a:rPr lang="zh-CN" altLang="en-US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年大学生科研训练计划结项答辩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07" y="628419"/>
            <a:ext cx="4178817" cy="17617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5437AF-1133-259B-9CB7-6813A015C88C}"/>
              </a:ext>
            </a:extLst>
          </p:cNvPr>
          <p:cNvSpPr/>
          <p:nvPr/>
        </p:nvSpPr>
        <p:spPr>
          <a:xfrm>
            <a:off x="384313" y="3491948"/>
            <a:ext cx="11489635" cy="4164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2000000000000000000" charset="-122"/>
              <a:ea typeface="字魂36号-正文宋楷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B69C6-8E2D-B88F-6770-7C50AC7EF7CB}"/>
              </a:ext>
            </a:extLst>
          </p:cNvPr>
          <p:cNvSpPr txBox="1"/>
          <p:nvPr/>
        </p:nvSpPr>
        <p:spPr>
          <a:xfrm>
            <a:off x="1609774" y="3310979"/>
            <a:ext cx="7881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a typeface="字魂36号-正文宋楷" panose="02000000000000000000"/>
              </a:rPr>
              <a:t>大型车辆转弯报警器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19B0F3-75CE-21F1-4150-9EAFE3BACF73}"/>
              </a:ext>
            </a:extLst>
          </p:cNvPr>
          <p:cNvSpPr/>
          <p:nvPr/>
        </p:nvSpPr>
        <p:spPr>
          <a:xfrm>
            <a:off x="2968487" y="4330366"/>
            <a:ext cx="57448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项目编号：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CQU-SRTP-20220498 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类型：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大学生科研训练计划 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批次：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	2021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冬季第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届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项目成员：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韩昊辰  秦立舟  江贤睿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指导老师：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葛亮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	           2023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日  </a:t>
            </a:r>
            <a:endParaRPr lang="en-US" altLang="zh-CN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0C54D8-B74C-4CA5-1DE4-A77B8891EEF0}"/>
              </a:ext>
            </a:extLst>
          </p:cNvPr>
          <p:cNvCxnSpPr/>
          <p:nvPr/>
        </p:nvCxnSpPr>
        <p:spPr>
          <a:xfrm>
            <a:off x="516835" y="4141976"/>
            <a:ext cx="11131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470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2.3 </a:t>
            </a:r>
            <a:r>
              <a:rPr lang="zh-CN" altLang="en-US" sz="4000" b="1" dirty="0">
                <a:solidFill>
                  <a:srgbClr val="2F5597"/>
                </a:solidFill>
              </a:rPr>
              <a:t>障碍物检测模块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9D6353-33CB-0031-7578-E9E1EC757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74" r="503" b="6148"/>
          <a:stretch/>
        </p:blipFill>
        <p:spPr bwMode="auto">
          <a:xfrm>
            <a:off x="6485958" y="3930103"/>
            <a:ext cx="5706042" cy="2609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2555E-9327-127E-3019-FC4184F9D8BE}"/>
              </a:ext>
            </a:extLst>
          </p:cNvPr>
          <p:cNvSpPr txBox="1"/>
          <p:nvPr/>
        </p:nvSpPr>
        <p:spPr>
          <a:xfrm>
            <a:off x="188658" y="1528958"/>
            <a:ext cx="6110128" cy="4893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使用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</a:rPr>
              <a:t>SSD</a:t>
            </a: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网络识别行人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基于</a:t>
            </a:r>
            <a:r>
              <a:rPr lang="en-US" altLang="zh-CN" sz="2400" b="1" dirty="0" err="1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对行人进行测速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基于最小二乘法预测行人轨迹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判断行人是否在可发生危险时间范围内到达内轮差区域，若是则引发报警模块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848C9BA4-F646-BC9F-A868-E1EBBFDB85C0}"/>
              </a:ext>
            </a:extLst>
          </p:cNvPr>
          <p:cNvSpPr/>
          <p:nvPr/>
        </p:nvSpPr>
        <p:spPr>
          <a:xfrm>
            <a:off x="1471518" y="2147847"/>
            <a:ext cx="654008" cy="611618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4E5EC47B-6165-2A89-1BAD-6BE87B8008B5}"/>
              </a:ext>
            </a:extLst>
          </p:cNvPr>
          <p:cNvSpPr/>
          <p:nvPr/>
        </p:nvSpPr>
        <p:spPr>
          <a:xfrm>
            <a:off x="1471518" y="3247332"/>
            <a:ext cx="654008" cy="611618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1AD295B-BE53-86D6-15C6-FEE631A8822B}"/>
              </a:ext>
            </a:extLst>
          </p:cNvPr>
          <p:cNvSpPr/>
          <p:nvPr/>
        </p:nvSpPr>
        <p:spPr>
          <a:xfrm>
            <a:off x="1471518" y="4346817"/>
            <a:ext cx="654008" cy="527616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68C07-43A7-CB85-202D-CC6CFB464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31"/>
          <a:stretch/>
        </p:blipFill>
        <p:spPr>
          <a:xfrm>
            <a:off x="6485958" y="1277737"/>
            <a:ext cx="5706042" cy="25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2.4 </a:t>
            </a:r>
            <a:r>
              <a:rPr lang="zh-CN" altLang="en-US" sz="4000" b="1" dirty="0">
                <a:solidFill>
                  <a:srgbClr val="2F5597"/>
                </a:solidFill>
              </a:rPr>
              <a:t>报警模块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CBB83-DD9A-8874-5880-265818F7DB96}"/>
              </a:ext>
            </a:extLst>
          </p:cNvPr>
          <p:cNvSpPr txBox="1"/>
          <p:nvPr/>
        </p:nvSpPr>
        <p:spPr>
          <a:xfrm>
            <a:off x="224329" y="1659384"/>
            <a:ext cx="5706042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2400" kern="100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大型车辆转弯车辆过程中，可能伴随有大量的杂音，以及环境较为嘈杂</a:t>
            </a:r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en-US" sz="2400" kern="100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蜂鸣报警器应具有警示性高，声音响亮等特点</a:t>
            </a:r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400" kern="100" dirty="0"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4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2400" kern="100" dirty="0"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32618-E511-72AD-C9E9-F1B772A2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020"/>
            <a:ext cx="5706043" cy="38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8D4FEE-A09E-15D4-5571-E80F0D41490D}"/>
              </a:ext>
            </a:extLst>
          </p:cNvPr>
          <p:cNvSpPr/>
          <p:nvPr/>
        </p:nvSpPr>
        <p:spPr>
          <a:xfrm>
            <a:off x="2808514" y="1952172"/>
            <a:ext cx="6741885" cy="233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3670240" y="2665327"/>
            <a:ext cx="55050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2F5597"/>
                </a:solidFill>
              </a:rPr>
              <a:t>3 </a:t>
            </a:r>
            <a:r>
              <a:rPr lang="zh-CN" altLang="en-US" sz="6000" b="1" dirty="0">
                <a:solidFill>
                  <a:srgbClr val="2F5597"/>
                </a:solidFill>
              </a:rPr>
              <a:t>项目存在问题</a:t>
            </a:r>
          </a:p>
        </p:txBody>
      </p:sp>
    </p:spTree>
    <p:extLst>
      <p:ext uri="{BB962C8B-B14F-4D97-AF65-F5344CB8AC3E}">
        <p14:creationId xmlns:p14="http://schemas.microsoft.com/office/powerpoint/2010/main" val="293389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EEA01C3-CC8A-74E3-CAF0-A651F6DB403C}"/>
              </a:ext>
            </a:extLst>
          </p:cNvPr>
          <p:cNvSpPr/>
          <p:nvPr/>
        </p:nvSpPr>
        <p:spPr>
          <a:xfrm>
            <a:off x="-188687" y="4463143"/>
            <a:ext cx="1322251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402638-0894-3F77-0A82-6AF564F6836F}"/>
              </a:ext>
            </a:extLst>
          </p:cNvPr>
          <p:cNvSpPr/>
          <p:nvPr/>
        </p:nvSpPr>
        <p:spPr>
          <a:xfrm>
            <a:off x="-188687" y="3091543"/>
            <a:ext cx="1322251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37BFB3-EC76-8B1D-F0A1-032A8FBB48D8}"/>
              </a:ext>
            </a:extLst>
          </p:cNvPr>
          <p:cNvSpPr/>
          <p:nvPr/>
        </p:nvSpPr>
        <p:spPr>
          <a:xfrm>
            <a:off x="-341086" y="1719943"/>
            <a:ext cx="1322251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373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3 </a:t>
            </a:r>
            <a:r>
              <a:rPr lang="zh-CN" altLang="en-US" sz="4000" b="1" dirty="0">
                <a:solidFill>
                  <a:srgbClr val="2F5597"/>
                </a:solidFill>
              </a:rPr>
              <a:t>项目存在问题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B54D8-DCA1-15CE-6712-A05FB1998633}"/>
              </a:ext>
            </a:extLst>
          </p:cNvPr>
          <p:cNvSpPr txBox="1"/>
          <p:nvPr/>
        </p:nvSpPr>
        <p:spPr>
          <a:xfrm>
            <a:off x="1543896" y="1896070"/>
            <a:ext cx="8529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相关</a:t>
            </a:r>
            <a:r>
              <a:rPr lang="en-US" altLang="zh-CN" sz="36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36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代码编写较为简单</a:t>
            </a:r>
            <a:endParaRPr lang="en-US" altLang="zh-CN" sz="36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还需实地验证模型从预测轨迹到发出警报的时间差是否满足要求</a:t>
            </a:r>
            <a:endParaRPr lang="en-US" altLang="zh-CN" sz="36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轨迹预测有待达到更高的拟合度</a:t>
            </a:r>
          </a:p>
        </p:txBody>
      </p:sp>
    </p:spTree>
    <p:extLst>
      <p:ext uri="{BB962C8B-B14F-4D97-AF65-F5344CB8AC3E}">
        <p14:creationId xmlns:p14="http://schemas.microsoft.com/office/powerpoint/2010/main" val="92836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8D4FEE-A09E-15D4-5571-E80F0D41490D}"/>
              </a:ext>
            </a:extLst>
          </p:cNvPr>
          <p:cNvSpPr/>
          <p:nvPr/>
        </p:nvSpPr>
        <p:spPr>
          <a:xfrm>
            <a:off x="2808514" y="1952172"/>
            <a:ext cx="6741885" cy="233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3561383" y="2151076"/>
            <a:ext cx="55050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2F5597"/>
                </a:solidFill>
              </a:rPr>
              <a:t>4 </a:t>
            </a:r>
            <a:r>
              <a:rPr lang="zh-CN" altLang="en-US" sz="6000" b="1" dirty="0">
                <a:solidFill>
                  <a:srgbClr val="2F5597"/>
                </a:solidFill>
              </a:rPr>
              <a:t>项目研究工作</a:t>
            </a:r>
            <a:endParaRPr lang="en-US" altLang="zh-CN" sz="6000" b="1" dirty="0">
              <a:solidFill>
                <a:srgbClr val="2F5597"/>
              </a:solidFill>
            </a:endParaRPr>
          </a:p>
          <a:p>
            <a:r>
              <a:rPr lang="zh-CN" altLang="en-US" sz="6000" b="1" dirty="0">
                <a:solidFill>
                  <a:srgbClr val="2F5597"/>
                </a:solidFill>
              </a:rPr>
              <a:t>的分析与总结</a:t>
            </a:r>
          </a:p>
        </p:txBody>
      </p:sp>
    </p:spTree>
    <p:extLst>
      <p:ext uri="{BB962C8B-B14F-4D97-AF65-F5344CB8AC3E}">
        <p14:creationId xmlns:p14="http://schemas.microsoft.com/office/powerpoint/2010/main" val="216586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3679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4.1 </a:t>
            </a:r>
            <a:r>
              <a:rPr lang="zh-CN" altLang="en-US" sz="4000" b="1" dirty="0">
                <a:solidFill>
                  <a:srgbClr val="2F5597"/>
                </a:solidFill>
              </a:rPr>
              <a:t>项目创新点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B54D8-DCA1-15CE-6712-A05FB1998633}"/>
              </a:ext>
            </a:extLst>
          </p:cNvPr>
          <p:cNvSpPr txBox="1"/>
          <p:nvPr/>
        </p:nvSpPr>
        <p:spPr>
          <a:xfrm>
            <a:off x="853844" y="1350406"/>
            <a:ext cx="10603406" cy="4839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报警器采用在路边安装的方式</a:t>
            </a:r>
            <a:endParaRPr lang="en-US" altLang="zh-CN" sz="48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0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区别于传统的将预警器安装在大型车辆车身上，可节约成本，并对各种类型的大型车辆都进行有效识别</a:t>
            </a:r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4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同时对行人和司机进行预警</a:t>
            </a:r>
            <a:endParaRPr lang="en-US" altLang="zh-CN" sz="48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05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安全系数提升。</a:t>
            </a:r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56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4.2 </a:t>
            </a:r>
            <a:r>
              <a:rPr lang="zh-CN" altLang="en-US" sz="4000" b="1" dirty="0">
                <a:solidFill>
                  <a:srgbClr val="2F5597"/>
                </a:solidFill>
              </a:rPr>
              <a:t>项目成果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B54D8-DCA1-15CE-6712-A05FB1998633}"/>
              </a:ext>
            </a:extLst>
          </p:cNvPr>
          <p:cNvSpPr txBox="1"/>
          <p:nvPr/>
        </p:nvSpPr>
        <p:spPr>
          <a:xfrm>
            <a:off x="368240" y="1634813"/>
            <a:ext cx="6751017" cy="3477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研究报告一份</a:t>
            </a:r>
            <a:endParaRPr lang="en-US" altLang="zh-CN" sz="40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sz="28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	</a:t>
            </a:r>
            <a:r>
              <a:rPr lang="zh-CN" altLang="en-US" sz="28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包含大型车辆转弯报警器可行性分析，分模块设计以及部分代码实现</a:t>
            </a:r>
            <a:endParaRPr lang="en-US" altLang="zh-CN" sz="28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实物装置设计方案一份</a:t>
            </a:r>
            <a:endParaRPr lang="en-US" altLang="zh-CN" sz="40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sz="28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	</a:t>
            </a:r>
            <a:r>
              <a:rPr lang="zh-CN" altLang="en-US" sz="28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包括电路图设计和代码实现。</a:t>
            </a:r>
            <a:endParaRPr lang="zh-CN" altLang="en-US" sz="12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2FD336-286B-32F0-3E52-944D43D1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65" y="3732790"/>
            <a:ext cx="3622578" cy="2844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781A26-77CC-1E5B-EB41-46946A6E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65" y="567701"/>
            <a:ext cx="3622578" cy="30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4.3 </a:t>
            </a:r>
            <a:r>
              <a:rPr lang="zh-CN" altLang="en-US" sz="4000" b="1" dirty="0">
                <a:solidFill>
                  <a:srgbClr val="2F5597"/>
                </a:solidFill>
              </a:rPr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CE0A98-DE4A-A754-DB41-47ABACF86989}"/>
              </a:ext>
            </a:extLst>
          </p:cNvPr>
          <p:cNvSpPr txBox="1"/>
          <p:nvPr/>
        </p:nvSpPr>
        <p:spPr>
          <a:xfrm>
            <a:off x="58057" y="4545763"/>
            <a:ext cx="121339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通过本次</a:t>
            </a:r>
            <a:r>
              <a:rPr lang="en-US" altLang="zh-CN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SRTP</a:t>
            </a:r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开发，我组成员完整进行了需求分析，项目设计，代码实现等一系列开发流程，在不断完善项目的同时也不断学习和摸索新知识，完全自主地完成了大型车辆转弯报警器的初步设计，为城市交通系统提供了可行性的建议。然而，</a:t>
            </a:r>
            <a:r>
              <a:rPr lang="zh-CN" altLang="zh-CN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在整个开发过程，还是存在很多知识欠缺，相关知识储备不足等问题，这需要我们在日后的学习生活中重视实践，这样才可以真正在科研训练中，作出自己的贡献</a:t>
            </a:r>
            <a:endParaRPr lang="zh-CN" altLang="en-US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052" name="Picture 4" descr="扬帆起航励志背景图背景图片素材免费下载_熊猫办公">
            <a:extLst>
              <a:ext uri="{FF2B5EF4-FFF2-40B4-BE49-F238E27FC236}">
                <a16:creationId xmlns:a16="http://schemas.microsoft.com/office/drawing/2014/main" id="{7A77B683-EA63-9AD6-347E-5D5E8F06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2" y="1277257"/>
            <a:ext cx="11815537" cy="33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2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乘风破浪扬帆起航企业文化商务摄影图合成背景背景图片下载_4724x2362像素JPG格式_编号z26f408yv_图精灵">
            <a:extLst>
              <a:ext uri="{FF2B5EF4-FFF2-40B4-BE49-F238E27FC236}">
                <a16:creationId xmlns:a16="http://schemas.microsoft.com/office/drawing/2014/main" id="{E10B86EF-0DA8-C1B4-087A-BC24C358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239486"/>
            <a:ext cx="11625943" cy="6022646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CE0A98-DE4A-A754-DB41-47ABACF86989}"/>
              </a:ext>
            </a:extLst>
          </p:cNvPr>
          <p:cNvSpPr txBox="1"/>
          <p:nvPr/>
        </p:nvSpPr>
        <p:spPr>
          <a:xfrm>
            <a:off x="3998687" y="1496483"/>
            <a:ext cx="126782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谢谢聆听！</a:t>
            </a:r>
            <a:endParaRPr lang="en-US" altLang="zh-CN" sz="5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5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欢迎指正！</a:t>
            </a:r>
            <a:endParaRPr lang="en-US" altLang="zh-CN" sz="5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5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项目名称：</a:t>
            </a:r>
            <a:r>
              <a:rPr lang="en-US" altLang="zh-CN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	</a:t>
            </a:r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大型车辆转弯报警器</a:t>
            </a:r>
            <a:endParaRPr lang="en-US" altLang="zh-CN" sz="2400" dirty="0">
              <a:solidFill>
                <a:srgbClr val="2F55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项目成员：	韩昊辰  秦立舟  江贤睿</a:t>
            </a:r>
          </a:p>
          <a:p>
            <a:r>
              <a:rPr lang="zh-CN" altLang="en-US" sz="2400" dirty="0">
                <a:solidFill>
                  <a:srgbClr val="2F55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指导老师：	葛亮</a:t>
            </a:r>
          </a:p>
        </p:txBody>
      </p:sp>
    </p:spTree>
    <p:extLst>
      <p:ext uri="{BB962C8B-B14F-4D97-AF65-F5344CB8AC3E}">
        <p14:creationId xmlns:p14="http://schemas.microsoft.com/office/powerpoint/2010/main" val="93149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1766193E-2225-C91E-8A5E-56C4267897BF}"/>
              </a:ext>
            </a:extLst>
          </p:cNvPr>
          <p:cNvSpPr/>
          <p:nvPr/>
        </p:nvSpPr>
        <p:spPr>
          <a:xfrm>
            <a:off x="2706915" y="-1175658"/>
            <a:ext cx="6110514" cy="2300515"/>
          </a:xfrm>
          <a:prstGeom prst="ellipse">
            <a:avLst/>
          </a:prstGeom>
          <a:solidFill>
            <a:srgbClr val="2F5597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5400" b="1" dirty="0"/>
          </a:p>
          <a:p>
            <a:pPr algn="ctr"/>
            <a:r>
              <a:rPr lang="zh-CN" altLang="en-US" sz="5400" b="1" dirty="0"/>
              <a:t>汇报内容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16DDBA-9D8D-6599-F1EA-E0E9213C5A86}"/>
              </a:ext>
            </a:extLst>
          </p:cNvPr>
          <p:cNvSpPr/>
          <p:nvPr/>
        </p:nvSpPr>
        <p:spPr>
          <a:xfrm>
            <a:off x="0" y="1705429"/>
            <a:ext cx="12192000" cy="972457"/>
          </a:xfrm>
          <a:prstGeom prst="rect">
            <a:avLst/>
          </a:prstGeom>
          <a:solidFill>
            <a:srgbClr val="2F5597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93E70C-ED3F-375F-B9AB-7CF24B55A665}"/>
              </a:ext>
            </a:extLst>
          </p:cNvPr>
          <p:cNvSpPr txBox="1"/>
          <p:nvPr/>
        </p:nvSpPr>
        <p:spPr>
          <a:xfrm>
            <a:off x="1023256" y="1908445"/>
            <a:ext cx="990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项目简介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A91AB5-92DF-AB13-3FED-56D80BFECDF4}"/>
              </a:ext>
            </a:extLst>
          </p:cNvPr>
          <p:cNvSpPr/>
          <p:nvPr/>
        </p:nvSpPr>
        <p:spPr>
          <a:xfrm>
            <a:off x="0" y="2841263"/>
            <a:ext cx="12192000" cy="972457"/>
          </a:xfrm>
          <a:prstGeom prst="rect">
            <a:avLst/>
          </a:prstGeom>
          <a:solidFill>
            <a:srgbClr val="2F5597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45A3A6-E2C7-59A0-CBE2-8E98C017F5F8}"/>
              </a:ext>
            </a:extLst>
          </p:cNvPr>
          <p:cNvSpPr txBox="1"/>
          <p:nvPr/>
        </p:nvSpPr>
        <p:spPr>
          <a:xfrm>
            <a:off x="1023256" y="3044279"/>
            <a:ext cx="990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</a:t>
            </a:r>
            <a:r>
              <a:rPr lang="zh-CN" altLang="en-US" sz="3600" b="1" dirty="0">
                <a:solidFill>
                  <a:prstClr val="white"/>
                </a:solidFill>
                <a:latin typeface="微软雅黑"/>
                <a:ea typeface="微软雅黑"/>
              </a:rPr>
              <a:t>完成情况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0B00EE-D433-2CF1-C442-F9CB430DCBA9}"/>
              </a:ext>
            </a:extLst>
          </p:cNvPr>
          <p:cNvSpPr/>
          <p:nvPr/>
        </p:nvSpPr>
        <p:spPr>
          <a:xfrm>
            <a:off x="0" y="3977097"/>
            <a:ext cx="12192000" cy="972457"/>
          </a:xfrm>
          <a:prstGeom prst="rect">
            <a:avLst/>
          </a:prstGeom>
          <a:solidFill>
            <a:srgbClr val="2F5597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6AC741-BD6D-BBA6-8553-62045CC42E4E}"/>
              </a:ext>
            </a:extLst>
          </p:cNvPr>
          <p:cNvSpPr txBox="1"/>
          <p:nvPr/>
        </p:nvSpPr>
        <p:spPr>
          <a:xfrm>
            <a:off x="1023256" y="4180113"/>
            <a:ext cx="990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项目存在问题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8DFF8E-A7FE-F356-4937-D63796ED6292}"/>
              </a:ext>
            </a:extLst>
          </p:cNvPr>
          <p:cNvSpPr/>
          <p:nvPr/>
        </p:nvSpPr>
        <p:spPr>
          <a:xfrm>
            <a:off x="0" y="5080001"/>
            <a:ext cx="12192000" cy="972457"/>
          </a:xfrm>
          <a:prstGeom prst="rect">
            <a:avLst/>
          </a:prstGeom>
          <a:solidFill>
            <a:srgbClr val="2F5597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416775-857E-D305-28F7-5533520F6B57}"/>
              </a:ext>
            </a:extLst>
          </p:cNvPr>
          <p:cNvSpPr txBox="1"/>
          <p:nvPr/>
        </p:nvSpPr>
        <p:spPr>
          <a:xfrm>
            <a:off x="1023256" y="5283017"/>
            <a:ext cx="990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微软雅黑"/>
                <a:ea typeface="微软雅黑"/>
              </a:rPr>
              <a:t>4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项目研究工作的分析与总结</a:t>
            </a:r>
          </a:p>
        </p:txBody>
      </p:sp>
    </p:spTree>
    <p:extLst>
      <p:ext uri="{BB962C8B-B14F-4D97-AF65-F5344CB8AC3E}">
        <p14:creationId xmlns:p14="http://schemas.microsoft.com/office/powerpoint/2010/main" val="339552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8D4FEE-A09E-15D4-5571-E80F0D41490D}"/>
              </a:ext>
            </a:extLst>
          </p:cNvPr>
          <p:cNvSpPr/>
          <p:nvPr/>
        </p:nvSpPr>
        <p:spPr>
          <a:xfrm>
            <a:off x="3280229" y="1872343"/>
            <a:ext cx="5689600" cy="233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4141954" y="2585498"/>
            <a:ext cx="39661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2F5597"/>
                </a:solidFill>
              </a:rPr>
              <a:t>1 </a:t>
            </a:r>
            <a:r>
              <a:rPr lang="zh-CN" altLang="en-US" sz="6000" b="1" dirty="0">
                <a:solidFill>
                  <a:srgbClr val="2F5597"/>
                </a:solidFill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41085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796411" y="430127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1.1 </a:t>
            </a:r>
            <a:r>
              <a:rPr lang="zh-CN" altLang="en-US" sz="4000" b="1" dirty="0">
                <a:solidFill>
                  <a:srgbClr val="2F5597"/>
                </a:solidFill>
              </a:rPr>
              <a:t>项目背景</a:t>
            </a:r>
          </a:p>
        </p:txBody>
      </p:sp>
      <p:pic>
        <p:nvPicPr>
          <p:cNvPr id="1026" name="Picture 2" descr="内轮差 的图像结果">
            <a:extLst>
              <a:ext uri="{FF2B5EF4-FFF2-40B4-BE49-F238E27FC236}">
                <a16:creationId xmlns:a16="http://schemas.microsoft.com/office/drawing/2014/main" id="{6200D391-019B-18DA-1C67-22619338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5" y="1400629"/>
            <a:ext cx="6204857" cy="48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C253A6-FACA-6558-0298-E6ED6624C945}"/>
              </a:ext>
            </a:extLst>
          </p:cNvPr>
          <p:cNvSpPr txBox="1"/>
          <p:nvPr/>
        </p:nvSpPr>
        <p:spPr>
          <a:xfrm>
            <a:off x="326571" y="2142751"/>
            <a:ext cx="5399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effectLst/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内轮差和</a:t>
            </a:r>
            <a:r>
              <a:rPr lang="zh-CN" altLang="en-US" sz="4800" b="1" dirty="0"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交通事故</a:t>
            </a:r>
            <a:endParaRPr lang="en-US" altLang="zh-CN" sz="4800" b="1" dirty="0">
              <a:effectLst/>
              <a:latin typeface="爱奇艺黑体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CBB956-50DD-7374-6C70-8DC5AF5AFE26}"/>
              </a:ext>
            </a:extLst>
          </p:cNvPr>
          <p:cNvSpPr txBox="1"/>
          <p:nvPr/>
        </p:nvSpPr>
        <p:spPr>
          <a:xfrm>
            <a:off x="326571" y="3478209"/>
            <a:ext cx="539931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effectLst/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解决方法：</a:t>
            </a:r>
            <a:endParaRPr lang="en-US" altLang="zh-CN" sz="4800" b="1" dirty="0">
              <a:solidFill>
                <a:srgbClr val="C00000"/>
              </a:solidFill>
              <a:effectLst/>
              <a:latin typeface="爱奇艺黑体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4400" b="1" dirty="0"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大型车辆转弯报警器</a:t>
            </a:r>
            <a:endParaRPr lang="en-US" altLang="zh-CN" sz="4400" b="1" dirty="0">
              <a:effectLst/>
              <a:latin typeface="爱奇艺黑体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796411" y="430127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1.2 </a:t>
            </a:r>
            <a:r>
              <a:rPr lang="zh-CN" altLang="en-US" sz="4000" b="1" dirty="0">
                <a:solidFill>
                  <a:srgbClr val="2F5597"/>
                </a:solidFill>
              </a:rPr>
              <a:t>研究方法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B0E431-9ADC-0D73-E2F0-14CD9F862761}"/>
              </a:ext>
            </a:extLst>
          </p:cNvPr>
          <p:cNvSpPr/>
          <p:nvPr/>
        </p:nvSpPr>
        <p:spPr>
          <a:xfrm>
            <a:off x="1770743" y="1516743"/>
            <a:ext cx="4064000" cy="223157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FFFF00"/>
                </a:solidFill>
              </a:rPr>
              <a:t>基于</a:t>
            </a:r>
            <a:r>
              <a:rPr lang="en-US" altLang="zh-CN" sz="3200" dirty="0">
                <a:solidFill>
                  <a:srgbClr val="FFFF00"/>
                </a:solidFill>
              </a:rPr>
              <a:t>SSD</a:t>
            </a:r>
            <a:r>
              <a:rPr lang="zh-CN" altLang="en-US" sz="3200" dirty="0">
                <a:solidFill>
                  <a:srgbClr val="FFFF00"/>
                </a:solidFill>
              </a:rPr>
              <a:t>网络和</a:t>
            </a:r>
            <a:r>
              <a:rPr lang="en-US" altLang="zh-CN" sz="3200" dirty="0" err="1">
                <a:solidFill>
                  <a:srgbClr val="FFFF00"/>
                </a:solidFill>
              </a:rPr>
              <a:t>Opencv</a:t>
            </a:r>
            <a:r>
              <a:rPr lang="zh-CN" altLang="en-US" sz="3200" dirty="0"/>
              <a:t>的大型车辆识别与标定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5C4BCB8-BC2E-1C35-B442-31A094C087DB}"/>
              </a:ext>
            </a:extLst>
          </p:cNvPr>
          <p:cNvSpPr/>
          <p:nvPr/>
        </p:nvSpPr>
        <p:spPr>
          <a:xfrm>
            <a:off x="5803899" y="2438400"/>
            <a:ext cx="1059543" cy="420914"/>
          </a:xfrm>
          <a:prstGeom prst="rightArrow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205EA2-73E4-8D41-5496-B90D48C0DC20}"/>
              </a:ext>
            </a:extLst>
          </p:cNvPr>
          <p:cNvSpPr/>
          <p:nvPr/>
        </p:nvSpPr>
        <p:spPr>
          <a:xfrm>
            <a:off x="6832598" y="1516742"/>
            <a:ext cx="4064000" cy="216262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/>
              <a:t>基于预测内轮差区域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9D1115A-982C-8B75-342E-319FC0796908}"/>
              </a:ext>
            </a:extLst>
          </p:cNvPr>
          <p:cNvSpPr/>
          <p:nvPr/>
        </p:nvSpPr>
        <p:spPr>
          <a:xfrm rot="5400000">
            <a:off x="8650511" y="3748314"/>
            <a:ext cx="558798" cy="420914"/>
          </a:xfrm>
          <a:prstGeom prst="rightArrow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873DF6-A540-44B5-9013-380917C9E867}"/>
              </a:ext>
            </a:extLst>
          </p:cNvPr>
          <p:cNvSpPr/>
          <p:nvPr/>
        </p:nvSpPr>
        <p:spPr>
          <a:xfrm>
            <a:off x="6879773" y="4210502"/>
            <a:ext cx="4064000" cy="216262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/>
              <a:t>障碍物检测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954AB38-F17C-E6CA-3176-01CE82CF6B99}"/>
              </a:ext>
            </a:extLst>
          </p:cNvPr>
          <p:cNvSpPr/>
          <p:nvPr/>
        </p:nvSpPr>
        <p:spPr>
          <a:xfrm rot="10800000">
            <a:off x="5834743" y="5239658"/>
            <a:ext cx="1059543" cy="420914"/>
          </a:xfrm>
          <a:prstGeom prst="rightArrow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07BB63-0816-02E4-3D99-73910FF07644}"/>
              </a:ext>
            </a:extLst>
          </p:cNvPr>
          <p:cNvSpPr/>
          <p:nvPr/>
        </p:nvSpPr>
        <p:spPr>
          <a:xfrm>
            <a:off x="1770743" y="4209144"/>
            <a:ext cx="4064000" cy="212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/>
              <a:t>报警模块</a:t>
            </a:r>
          </a:p>
        </p:txBody>
      </p:sp>
    </p:spTree>
    <p:extLst>
      <p:ext uri="{BB962C8B-B14F-4D97-AF65-F5344CB8AC3E}">
        <p14:creationId xmlns:p14="http://schemas.microsoft.com/office/powerpoint/2010/main" val="324268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8D4FEE-A09E-15D4-5571-E80F0D41490D}"/>
              </a:ext>
            </a:extLst>
          </p:cNvPr>
          <p:cNvSpPr/>
          <p:nvPr/>
        </p:nvSpPr>
        <p:spPr>
          <a:xfrm>
            <a:off x="2808514" y="1952172"/>
            <a:ext cx="6741885" cy="233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CC2883-A337-965B-4E46-142B7501AE40}"/>
              </a:ext>
            </a:extLst>
          </p:cNvPr>
          <p:cNvSpPr txBox="1"/>
          <p:nvPr/>
        </p:nvSpPr>
        <p:spPr>
          <a:xfrm>
            <a:off x="3670240" y="2665327"/>
            <a:ext cx="55050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2F5597"/>
                </a:solidFill>
              </a:rPr>
              <a:t>2 </a:t>
            </a:r>
            <a:r>
              <a:rPr lang="zh-CN" altLang="en-US" sz="6000" b="1" dirty="0">
                <a:solidFill>
                  <a:srgbClr val="2F5597"/>
                </a:solidFill>
              </a:rPr>
              <a:t>项目完成情况</a:t>
            </a:r>
          </a:p>
        </p:txBody>
      </p:sp>
    </p:spTree>
    <p:extLst>
      <p:ext uri="{BB962C8B-B14F-4D97-AF65-F5344CB8AC3E}">
        <p14:creationId xmlns:p14="http://schemas.microsoft.com/office/powerpoint/2010/main" val="39799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5947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2.1 </a:t>
            </a:r>
            <a:r>
              <a:rPr lang="zh-CN" altLang="en-US" sz="4000" b="1" dirty="0">
                <a:solidFill>
                  <a:srgbClr val="2F5597"/>
                </a:solidFill>
              </a:rPr>
              <a:t>大型车辆标定和测速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E4D57-509F-1B6B-EE33-2B6DD9BDA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88" b="13796"/>
          <a:stretch/>
        </p:blipFill>
        <p:spPr bwMode="auto">
          <a:xfrm>
            <a:off x="6606288" y="1138013"/>
            <a:ext cx="5585712" cy="25690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649B81-7326-5EB9-4761-6664040BA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053" y="3890554"/>
            <a:ext cx="5494182" cy="2829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713DAF-8664-F402-7CB7-56EED9AF8E3C}"/>
              </a:ext>
            </a:extLst>
          </p:cNvPr>
          <p:cNvSpPr txBox="1"/>
          <p:nvPr/>
        </p:nvSpPr>
        <p:spPr>
          <a:xfrm>
            <a:off x="272199" y="4312921"/>
            <a:ext cx="6110514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4000" b="1" dirty="0">
                <a:solidFill>
                  <a:schemeClr val="accent4">
                    <a:lumMod val="50000"/>
                  </a:schemeClr>
                </a:solidFill>
                <a:effectLst/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4000" b="1" dirty="0" err="1">
                <a:solidFill>
                  <a:schemeClr val="accent4">
                    <a:lumMod val="50000"/>
                  </a:schemeClr>
                </a:solidFill>
                <a:effectLst/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en-US" sz="4000" b="1" dirty="0">
                <a:solidFill>
                  <a:schemeClr val="accent4">
                    <a:lumMod val="50000"/>
                  </a:schemeClr>
                </a:solidFill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测</a:t>
            </a:r>
            <a:r>
              <a:rPr lang="zh-CN" altLang="zh-CN" sz="4000" b="1" dirty="0">
                <a:solidFill>
                  <a:schemeClr val="accent4">
                    <a:lumMod val="50000"/>
                  </a:schemeClr>
                </a:solidFill>
                <a:effectLst/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量车辆速度</a:t>
            </a:r>
            <a:endParaRPr lang="zh-CN" altLang="en-US" sz="3200" b="1" dirty="0">
              <a:solidFill>
                <a:schemeClr val="accent4">
                  <a:lumMod val="50000"/>
                </a:schemeClr>
              </a:solidFill>
              <a:latin typeface="爱奇艺黑体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0158E9-22C7-77BC-8C83-BD92845F8FD0}"/>
              </a:ext>
            </a:extLst>
          </p:cNvPr>
          <p:cNvSpPr txBox="1"/>
          <p:nvPr/>
        </p:nvSpPr>
        <p:spPr>
          <a:xfrm>
            <a:off x="312057" y="2099361"/>
            <a:ext cx="6110514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4000" b="1" dirty="0">
                <a:solidFill>
                  <a:schemeClr val="accent4">
                    <a:lumMod val="50000"/>
                  </a:schemeClr>
                </a:solidFill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4000" b="1" dirty="0">
                <a:solidFill>
                  <a:schemeClr val="accent4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SSD</a:t>
            </a:r>
            <a:r>
              <a:rPr lang="zh-CN" altLang="zh-CN" sz="4000" b="1" dirty="0">
                <a:solidFill>
                  <a:schemeClr val="accent4">
                    <a:lumMod val="50000"/>
                  </a:schemeClr>
                </a:solidFill>
                <a:latin typeface="爱奇艺黑体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网络的目标识别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爱奇艺黑体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4C066C-BFCB-35A5-215E-93350D8F7C0B}"/>
              </a:ext>
            </a:extLst>
          </p:cNvPr>
          <p:cNvCxnSpPr/>
          <p:nvPr/>
        </p:nvCxnSpPr>
        <p:spPr>
          <a:xfrm>
            <a:off x="163502" y="3663656"/>
            <a:ext cx="62590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4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8306044-99C6-076A-5E94-8F583204E420}"/>
              </a:ext>
            </a:extLst>
          </p:cNvPr>
          <p:cNvSpPr/>
          <p:nvPr/>
        </p:nvSpPr>
        <p:spPr>
          <a:xfrm>
            <a:off x="164436" y="1750077"/>
            <a:ext cx="5146351" cy="38029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38D5B-AC21-4052-ED2A-4DBB3A3CFFF3}"/>
              </a:ext>
            </a:extLst>
          </p:cNvPr>
          <p:cNvSpPr txBox="1"/>
          <p:nvPr/>
        </p:nvSpPr>
        <p:spPr>
          <a:xfrm>
            <a:off x="796411" y="430127"/>
            <a:ext cx="4192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F5597"/>
                </a:solidFill>
              </a:rPr>
              <a:t>2.2 </a:t>
            </a:r>
            <a:r>
              <a:rPr lang="zh-CN" altLang="en-US" sz="4000" b="1" dirty="0">
                <a:solidFill>
                  <a:srgbClr val="2F5597"/>
                </a:solidFill>
              </a:rPr>
              <a:t>轨迹预测模块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23EA5-932B-EAE3-45F9-9D728F89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32" y="1693400"/>
            <a:ext cx="6329158" cy="38596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885046-FFB5-F848-A0ED-CD3DC6AE57EE}"/>
              </a:ext>
            </a:extLst>
          </p:cNvPr>
          <p:cNvSpPr txBox="1"/>
          <p:nvPr/>
        </p:nvSpPr>
        <p:spPr>
          <a:xfrm>
            <a:off x="164436" y="1848597"/>
            <a:ext cx="6110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chemeClr val="accent4">
                    <a:lumMod val="50000"/>
                  </a:schemeClr>
                </a:solidFill>
              </a:rPr>
              <a:t>前后轮的轨迹追踪得到轨迹样本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E00556-8829-D835-460F-44236EC61095}"/>
              </a:ext>
            </a:extLst>
          </p:cNvPr>
          <p:cNvSpPr txBox="1"/>
          <p:nvPr/>
        </p:nvSpPr>
        <p:spPr>
          <a:xfrm>
            <a:off x="164436" y="4772647"/>
            <a:ext cx="6110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输入</a:t>
            </a:r>
            <a:r>
              <a:rPr lang="zh-CN" altLang="zh-CN" sz="2400" b="1" dirty="0">
                <a:solidFill>
                  <a:schemeClr val="accent4">
                    <a:lumMod val="50000"/>
                  </a:schemeClr>
                </a:solidFill>
              </a:rPr>
              <a:t>二维时间序列预测模型进行预测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759791-8549-A870-2834-9483A06DADB7}"/>
              </a:ext>
            </a:extLst>
          </p:cNvPr>
          <p:cNvSpPr txBox="1"/>
          <p:nvPr/>
        </p:nvSpPr>
        <p:spPr>
          <a:xfrm>
            <a:off x="164436" y="3272804"/>
            <a:ext cx="6110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读取</a:t>
            </a:r>
            <a:r>
              <a:rPr lang="zh-CN" altLang="zh-CN" sz="2400" b="1" dirty="0">
                <a:solidFill>
                  <a:schemeClr val="accent4">
                    <a:lumMod val="50000"/>
                  </a:schemeClr>
                </a:solidFill>
              </a:rPr>
              <a:t>每一帧动画点对应</a:t>
            </a: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</a:rPr>
              <a:t>轨迹</a:t>
            </a:r>
            <a:r>
              <a:rPr lang="zh-CN" altLang="zh-CN" sz="2400" b="1" dirty="0">
                <a:solidFill>
                  <a:schemeClr val="accent4">
                    <a:lumMod val="50000"/>
                  </a:schemeClr>
                </a:solidFill>
              </a:rPr>
              <a:t>的坐标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D5E95FE-0457-5175-ECF2-99DD484C316A}"/>
              </a:ext>
            </a:extLst>
          </p:cNvPr>
          <p:cNvSpPr/>
          <p:nvPr/>
        </p:nvSpPr>
        <p:spPr>
          <a:xfrm>
            <a:off x="2095248" y="2446474"/>
            <a:ext cx="327004" cy="702453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8FD4F8F0-6973-E40B-90ED-7A15E6251FC8}"/>
              </a:ext>
            </a:extLst>
          </p:cNvPr>
          <p:cNvSpPr/>
          <p:nvPr/>
        </p:nvSpPr>
        <p:spPr>
          <a:xfrm>
            <a:off x="2095248" y="3919819"/>
            <a:ext cx="327004" cy="702453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7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752100E-7D08-3B8E-6A13-60D72A3C6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113" y="1224239"/>
            <a:ext cx="6574379" cy="529767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123107-6DC4-30D2-E914-9C804A5B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3" y="430127"/>
            <a:ext cx="2208358" cy="6924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7BE4EE-3BD6-19D0-23B4-B90C27DBB975}"/>
              </a:ext>
            </a:extLst>
          </p:cNvPr>
          <p:cNvSpPr txBox="1"/>
          <p:nvPr/>
        </p:nvSpPr>
        <p:spPr>
          <a:xfrm>
            <a:off x="1032821" y="514757"/>
            <a:ext cx="179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360EE9-DE93-6104-BC07-9AF6B42ACD87}"/>
              </a:ext>
            </a:extLst>
          </p:cNvPr>
          <p:cNvSpPr txBox="1"/>
          <p:nvPr/>
        </p:nvSpPr>
        <p:spPr>
          <a:xfrm>
            <a:off x="878066" y="1398850"/>
            <a:ext cx="5383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，首先利用</a:t>
            </a:r>
            <a:r>
              <a:rPr lang="en-US" altLang="zh-CN" sz="2800" dirty="0" err="1"/>
              <a:t>Opencv</a:t>
            </a:r>
            <a:r>
              <a:rPr lang="zh-CN" altLang="en-US" sz="2800" dirty="0"/>
              <a:t>创造一个</a:t>
            </a:r>
            <a:r>
              <a:rPr lang="en-US" altLang="zh-CN" sz="2800" dirty="0"/>
              <a:t>CSRT</a:t>
            </a:r>
            <a:r>
              <a:rPr lang="zh-CN" altLang="en-US" sz="2800" dirty="0"/>
              <a:t>追踪器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，再手动选择方框对车轮进行标定，提取其中心部分作为坐标点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，利用最小二乘法对轨迹进行预测，寻找最适合阶数进行拟合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，将预测轨迹绘制在</a:t>
            </a:r>
            <a:r>
              <a:rPr lang="en-US" altLang="zh-CN" sz="2800" dirty="0"/>
              <a:t>canvas</a:t>
            </a:r>
            <a:r>
              <a:rPr lang="zh-CN" altLang="en-US" sz="2800" dirty="0"/>
              <a:t>画布上，与原视频进行比对</a:t>
            </a:r>
            <a:endParaRPr lang="en-US" altLang="zh-CN" sz="2800" dirty="0"/>
          </a:p>
          <a:p>
            <a:endParaRPr lang="en-US" altLang="zh-CN" sz="28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A223BC-451C-6B9E-BFA6-BBFD4E3E4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445" y="3785616"/>
            <a:ext cx="4300913" cy="23586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6EB256-DE15-2FFD-9BA5-FFF02220C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99" y="864091"/>
            <a:ext cx="4339746" cy="235862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2572558-64DA-ACE3-374A-4712AEDBA464}"/>
              </a:ext>
            </a:extLst>
          </p:cNvPr>
          <p:cNvSpPr txBox="1"/>
          <p:nvPr/>
        </p:nvSpPr>
        <p:spPr>
          <a:xfrm>
            <a:off x="8223544" y="3310416"/>
            <a:ext cx="2706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三次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轨迹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拟合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效果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26E63C-848E-D494-CBE1-4DA60D730F03}"/>
              </a:ext>
            </a:extLst>
          </p:cNvPr>
          <p:cNvSpPr txBox="1"/>
          <p:nvPr/>
        </p:nvSpPr>
        <p:spPr>
          <a:xfrm>
            <a:off x="8037837" y="6250108"/>
            <a:ext cx="327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预测轨迹和实际轨迹比对</a:t>
            </a:r>
          </a:p>
        </p:txBody>
      </p:sp>
    </p:spTree>
    <p:extLst>
      <p:ext uri="{BB962C8B-B14F-4D97-AF65-F5344CB8AC3E}">
        <p14:creationId xmlns:p14="http://schemas.microsoft.com/office/powerpoint/2010/main" val="394658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Calibri Light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794</TotalTime>
  <Words>607</Words>
  <Application>Microsoft Office PowerPoint</Application>
  <PresentationFormat>宽屏</PresentationFormat>
  <Paragraphs>114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Adobe 黑体 Std R</vt:lpstr>
      <vt:lpstr>等线 Light</vt:lpstr>
      <vt:lpstr>思源黑体 CN Bold</vt:lpstr>
      <vt:lpstr>字魂36号-正文宋楷</vt:lpstr>
      <vt:lpstr>Arial</vt:lpstr>
      <vt:lpstr>Calibri Light</vt:lpstr>
      <vt:lpstr>爱奇艺黑体</vt:lpstr>
      <vt:lpstr>等线</vt:lpstr>
      <vt:lpstr>微软雅黑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昊辰</dc:creator>
  <cp:lastModifiedBy>韩 昊辰</cp:lastModifiedBy>
  <cp:revision>6</cp:revision>
  <dcterms:created xsi:type="dcterms:W3CDTF">2023-03-30T00:57:05Z</dcterms:created>
  <dcterms:modified xsi:type="dcterms:W3CDTF">2023-03-31T05:28:07Z</dcterms:modified>
</cp:coreProperties>
</file>